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0066"/>
    <a:srgbClr val="12BE5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DB6CB-9141-4CB8-86F3-16E1F49DD68E}" type="datetimeFigureOut">
              <a:rPr lang="it-IT" smtClean="0"/>
              <a:pPr/>
              <a:t>18/05/2013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A0BF8-7715-4D4F-84F4-072A5CDF539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1000108"/>
            <a:ext cx="8029604" cy="260034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it-IT" dirty="0" smtClean="0">
                <a:solidFill>
                  <a:srgbClr val="7030A0"/>
                </a:solidFill>
              </a:rPr>
              <a:t>PIANO </a:t>
            </a:r>
            <a:r>
              <a:rPr lang="it-IT" dirty="0" err="1" smtClean="0">
                <a:solidFill>
                  <a:srgbClr val="7030A0"/>
                </a:solidFill>
              </a:rPr>
              <a:t>DI</a:t>
            </a:r>
            <a:r>
              <a:rPr lang="it-IT" dirty="0" smtClean="0">
                <a:solidFill>
                  <a:srgbClr val="7030A0"/>
                </a:solidFill>
              </a:rPr>
              <a:t> AZIONE DELLA FIGURA STRUMENTALE</a:t>
            </a:r>
            <a:br>
              <a:rPr lang="it-IT" dirty="0" smtClean="0">
                <a:solidFill>
                  <a:srgbClr val="7030A0"/>
                </a:solidFill>
              </a:rPr>
            </a:br>
            <a:r>
              <a:rPr lang="it-IT" dirty="0" smtClean="0">
                <a:solidFill>
                  <a:srgbClr val="7030A0"/>
                </a:solidFill>
              </a:rPr>
              <a:t> N°5</a:t>
            </a:r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smtClean="0">
                <a:solidFill>
                  <a:srgbClr val="7030A0"/>
                </a:solidFill>
              </a:rPr>
              <a:t>Disagio e DSA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14480" y="407194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it-IT" sz="2400" dirty="0" err="1" smtClean="0"/>
              <a:t>PPaNNO</a:t>
            </a:r>
            <a:r>
              <a:rPr lang="it-IT" sz="2400" dirty="0" smtClean="0"/>
              <a:t> </a:t>
            </a:r>
            <a:r>
              <a:rPr lang="it-IT" sz="2400" dirty="0" err="1" smtClean="0"/>
              <a:t>sA</a:t>
            </a:r>
            <a:endParaRPr lang="it-IT" sz="2400" dirty="0"/>
          </a:p>
        </p:txBody>
      </p:sp>
      <p:sp>
        <p:nvSpPr>
          <p:cNvPr id="5" name="Rettangolo 4"/>
          <p:cNvSpPr/>
          <p:nvPr/>
        </p:nvSpPr>
        <p:spPr>
          <a:xfrm>
            <a:off x="571472" y="2143116"/>
            <a:ext cx="7415014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it-IT" sz="4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Adobe Arabic" pitchFamily="18" charset="-78"/>
            </a:endParaRPr>
          </a:p>
          <a:p>
            <a:r>
              <a:rPr lang="it-IT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Adobe Arabic" pitchFamily="18" charset="-78"/>
              </a:rPr>
              <a:t> </a:t>
            </a:r>
          </a:p>
          <a:p>
            <a:endParaRPr lang="it-IT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Adobe Arabic" pitchFamily="18" charset="-78"/>
            </a:endParaRPr>
          </a:p>
          <a:p>
            <a:endParaRPr lang="it-IT" sz="4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Adobe Arabic" pitchFamily="18" charset="-78"/>
            </a:endParaRPr>
          </a:p>
          <a:p>
            <a:r>
              <a:rPr lang="it-IT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Adobe Arabic" pitchFamily="18" charset="-78"/>
              </a:rPr>
              <a:t> </a:t>
            </a:r>
            <a:endParaRPr lang="it-IT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Adobe Arabic" pitchFamily="18" charset="-78"/>
            </a:endParaRPr>
          </a:p>
        </p:txBody>
      </p:sp>
      <p:pic>
        <p:nvPicPr>
          <p:cNvPr id="2050" name="Picture 2" descr="http://itismonacodislessia.altervista.org/blog/wp-content/uploads/2013/01/Watch-lists-Screening-Green-B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3714752"/>
            <a:ext cx="3952875" cy="3833811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3428992" y="4572008"/>
            <a:ext cx="4713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                      </a:t>
            </a:r>
            <a:r>
              <a:rPr lang="it-IT" b="1" dirty="0" err="1" smtClean="0">
                <a:solidFill>
                  <a:srgbClr val="7030A0"/>
                </a:solidFill>
              </a:rPr>
              <a:t>PROF.SSA</a:t>
            </a:r>
            <a:r>
              <a:rPr lang="it-IT" b="1" dirty="0" smtClean="0">
                <a:solidFill>
                  <a:srgbClr val="7030A0"/>
                </a:solidFill>
              </a:rPr>
              <a:t> KATIA LOMBARDO</a:t>
            </a:r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86248" y="5500702"/>
            <a:ext cx="3427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7030A0"/>
                </a:solidFill>
              </a:rPr>
              <a:t>ANNO SCOLASTICO 2012/2013</a:t>
            </a:r>
            <a:endParaRPr lang="it-IT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b="1" dirty="0" smtClean="0">
                <a:solidFill>
                  <a:srgbClr val="7030A0"/>
                </a:solidFill>
              </a:rPr>
              <a:t>Il mio lavoro è stato quello di offrire ai DSA una visibilità </a:t>
            </a:r>
            <a:r>
              <a:rPr lang="it-IT" sz="2400" b="1" dirty="0" err="1" smtClean="0">
                <a:solidFill>
                  <a:srgbClr val="7030A0"/>
                </a:solidFill>
              </a:rPr>
              <a:t>pedagogico-sociale</a:t>
            </a:r>
            <a:r>
              <a:rPr lang="it-IT" sz="2400" b="1" dirty="0" smtClean="0">
                <a:solidFill>
                  <a:srgbClr val="7030A0"/>
                </a:solidFill>
              </a:rPr>
              <a:t> nella consapevolezza che la dimensione pedagogica è la dimensione prevalente nell’analisi, nello studio e soprattutto nell’intervento sui DSA.</a:t>
            </a:r>
            <a:endParaRPr lang="it-IT" sz="2400" b="1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14876" y="3571876"/>
            <a:ext cx="3971924" cy="2554287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Dsa</a:t>
            </a:r>
            <a:r>
              <a:rPr lang="it-IT" b="1" dirty="0" smtClean="0">
                <a:solidFill>
                  <a:srgbClr val="FF0000"/>
                </a:solidFill>
              </a:rPr>
              <a:t>  didattica inclusiva 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931" y="2786058"/>
            <a:ext cx="471267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Cornice 2"/>
          <p:cNvSpPr>
            <a:spLocks/>
          </p:cNvSpPr>
          <p:nvPr/>
        </p:nvSpPr>
        <p:spPr bwMode="auto">
          <a:xfrm>
            <a:off x="214282" y="1714488"/>
            <a:ext cx="1385890" cy="2628912"/>
          </a:xfrm>
          <a:custGeom>
            <a:avLst/>
            <a:gdLst>
              <a:gd name="T0" fmla="*/ 0 w 1028700"/>
              <a:gd name="T1" fmla="*/ 0 h 914400"/>
              <a:gd name="T2" fmla="*/ 1028700 w 1028700"/>
              <a:gd name="T3" fmla="*/ 0 h 914400"/>
              <a:gd name="T4" fmla="*/ 1028700 w 1028700"/>
              <a:gd name="T5" fmla="*/ 914400 h 914400"/>
              <a:gd name="T6" fmla="*/ 0 w 1028700"/>
              <a:gd name="T7" fmla="*/ 914400 h 914400"/>
              <a:gd name="T8" fmla="*/ 0 w 1028700"/>
              <a:gd name="T9" fmla="*/ 0 h 914400"/>
              <a:gd name="T10" fmla="*/ 114300 w 1028700"/>
              <a:gd name="T11" fmla="*/ 114300 h 914400"/>
              <a:gd name="T12" fmla="*/ 114300 w 1028700"/>
              <a:gd name="T13" fmla="*/ 800100 h 914400"/>
              <a:gd name="T14" fmla="*/ 914400 w 1028700"/>
              <a:gd name="T15" fmla="*/ 800100 h 914400"/>
              <a:gd name="T16" fmla="*/ 914400 w 1028700"/>
              <a:gd name="T17" fmla="*/ 114300 h 914400"/>
              <a:gd name="T18" fmla="*/ 114300 w 1028700"/>
              <a:gd name="T19" fmla="*/ 114300 h 9144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28700" h="914400">
                <a:moveTo>
                  <a:pt x="0" y="0"/>
                </a:moveTo>
                <a:lnTo>
                  <a:pt x="1028700" y="0"/>
                </a:lnTo>
                <a:lnTo>
                  <a:pt x="1028700" y="914400"/>
                </a:lnTo>
                <a:lnTo>
                  <a:pt x="0" y="914400"/>
                </a:lnTo>
                <a:lnTo>
                  <a:pt x="0" y="0"/>
                </a:lnTo>
                <a:close/>
                <a:moveTo>
                  <a:pt x="114300" y="114300"/>
                </a:moveTo>
                <a:lnTo>
                  <a:pt x="114300" y="800100"/>
                </a:lnTo>
                <a:lnTo>
                  <a:pt x="914400" y="800100"/>
                </a:lnTo>
                <a:lnTo>
                  <a:pt x="914400" y="114300"/>
                </a:lnTo>
                <a:lnTo>
                  <a:pt x="114300" y="114300"/>
                </a:lnTo>
                <a:close/>
              </a:path>
            </a:pathLst>
          </a:custGeom>
          <a:gradFill rotWithShape="1">
            <a:gsLst>
              <a:gs pos="0">
                <a:srgbClr val="003289"/>
              </a:gs>
              <a:gs pos="20000">
                <a:srgbClr val="003286"/>
              </a:gs>
              <a:gs pos="100000">
                <a:srgbClr val="001A4E"/>
              </a:gs>
            </a:gsLst>
            <a:lin ang="3600000" scaled="1"/>
          </a:gradFill>
          <a:ln w="12700">
            <a:solidFill>
              <a:srgbClr val="063372"/>
            </a:solidFill>
            <a:round/>
            <a:headEnd/>
            <a:tailEnd/>
          </a:ln>
          <a:effectLst>
            <a:outerShdw dist="63499" dir="2999972" algn="br" rotWithShape="0">
              <a:srgbClr val="80808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03385" y="1000108"/>
            <a:ext cx="7678615" cy="1357322"/>
          </a:xfrm>
        </p:spPr>
        <p:txBody>
          <a:bodyPr>
            <a:normAutofit/>
          </a:bodyPr>
          <a:lstStyle/>
          <a:p>
            <a:r>
              <a:rPr lang="it-IT" sz="1600" dirty="0" smtClean="0">
                <a:solidFill>
                  <a:srgbClr val="FFFF00"/>
                </a:solidFill>
                <a:ea typeface="ＭＳ Ｐゴシック" pitchFamily="34" charset="-128"/>
              </a:rPr>
              <a:t/>
            </a:r>
            <a:br>
              <a:rPr lang="it-IT" sz="1600" dirty="0" smtClean="0">
                <a:solidFill>
                  <a:srgbClr val="FFFF00"/>
                </a:solidFill>
                <a:ea typeface="ＭＳ Ｐゴシック" pitchFamily="34" charset="-128"/>
              </a:rPr>
            </a:br>
            <a:r>
              <a:rPr lang="it-IT" sz="1600" dirty="0" smtClean="0">
                <a:solidFill>
                  <a:srgbClr val="FFFF00"/>
                </a:solidFill>
                <a:ea typeface="ＭＳ Ｐゴシック" pitchFamily="34" charset="-128"/>
              </a:rPr>
              <a:t/>
            </a:r>
            <a:br>
              <a:rPr lang="it-IT" sz="1600" dirty="0" smtClean="0">
                <a:solidFill>
                  <a:srgbClr val="FFFF00"/>
                </a:solidFill>
                <a:ea typeface="ＭＳ Ｐゴシック" pitchFamily="34" charset="-128"/>
              </a:rPr>
            </a:br>
            <a:r>
              <a:rPr lang="it-IT" sz="1600" dirty="0" smtClean="0">
                <a:solidFill>
                  <a:srgbClr val="FFFF00"/>
                </a:solidFill>
                <a:ea typeface="ＭＳ Ｐゴシック" pitchFamily="34" charset="-128"/>
              </a:rPr>
              <a:t/>
            </a:r>
            <a:br>
              <a:rPr lang="it-IT" sz="1600" dirty="0" smtClean="0">
                <a:solidFill>
                  <a:srgbClr val="FFFF00"/>
                </a:solidFill>
                <a:ea typeface="ＭＳ Ｐゴシック" pitchFamily="34" charset="-128"/>
              </a:rPr>
            </a:br>
            <a:r>
              <a:rPr lang="it-IT" sz="1600" dirty="0" smtClean="0">
                <a:solidFill>
                  <a:srgbClr val="FFFF00"/>
                </a:solidFill>
                <a:ea typeface="ＭＳ Ｐゴシック" pitchFamily="34" charset="-128"/>
              </a:rPr>
              <a:t/>
            </a:r>
            <a:br>
              <a:rPr lang="it-IT" sz="1600" dirty="0" smtClean="0">
                <a:solidFill>
                  <a:srgbClr val="FFFF00"/>
                </a:solidFill>
                <a:ea typeface="ＭＳ Ｐゴシック" pitchFamily="34" charset="-128"/>
              </a:rPr>
            </a:br>
            <a:endParaRPr lang="it-IT" sz="1600" dirty="0" smtClean="0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194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345724" y="1484314"/>
            <a:ext cx="3613638" cy="5113337"/>
          </a:xfrm>
        </p:spPr>
        <p:txBody>
          <a:bodyPr>
            <a:normAutofit/>
          </a:bodyPr>
          <a:lstStyle/>
          <a:p>
            <a:pPr eaLnBrk="1" hangingPunct="1"/>
            <a:endParaRPr lang="it-IT" dirty="0" smtClean="0">
              <a:solidFill>
                <a:srgbClr val="FF531F"/>
              </a:solidFill>
              <a:ea typeface="ＭＳ Ｐゴシック" pitchFamily="34" charset="-128"/>
            </a:endParaRPr>
          </a:p>
          <a:p>
            <a:pPr eaLnBrk="1" hangingPunct="1"/>
            <a:endParaRPr lang="it-IT" dirty="0" smtClean="0">
              <a:solidFill>
                <a:srgbClr val="FF531F"/>
              </a:solidFill>
              <a:ea typeface="ＭＳ Ｐゴシック" pitchFamily="34" charset="-128"/>
            </a:endParaRPr>
          </a:p>
        </p:txBody>
      </p:sp>
      <p:sp>
        <p:nvSpPr>
          <p:cNvPr id="15361" name="Casella di testo 5"/>
          <p:cNvSpPr txBox="1">
            <a:spLocks noChangeArrowheads="1"/>
          </p:cNvSpPr>
          <p:nvPr/>
        </p:nvSpPr>
        <p:spPr bwMode="auto">
          <a:xfrm>
            <a:off x="685800" y="920750"/>
            <a:ext cx="104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Cornice 8"/>
          <p:cNvSpPr>
            <a:spLocks/>
          </p:cNvSpPr>
          <p:nvPr/>
        </p:nvSpPr>
        <p:spPr bwMode="auto">
          <a:xfrm>
            <a:off x="2571736" y="1714488"/>
            <a:ext cx="1285884" cy="2714644"/>
          </a:xfrm>
          <a:custGeom>
            <a:avLst/>
            <a:gdLst>
              <a:gd name="T0" fmla="*/ 0 w 914400"/>
              <a:gd name="T1" fmla="*/ 0 h 914400"/>
              <a:gd name="T2" fmla="*/ 914400 w 914400"/>
              <a:gd name="T3" fmla="*/ 0 h 914400"/>
              <a:gd name="T4" fmla="*/ 914400 w 914400"/>
              <a:gd name="T5" fmla="*/ 914400 h 914400"/>
              <a:gd name="T6" fmla="*/ 0 w 914400"/>
              <a:gd name="T7" fmla="*/ 914400 h 914400"/>
              <a:gd name="T8" fmla="*/ 0 w 914400"/>
              <a:gd name="T9" fmla="*/ 0 h 914400"/>
              <a:gd name="T10" fmla="*/ 114300 w 914400"/>
              <a:gd name="T11" fmla="*/ 114300 h 914400"/>
              <a:gd name="T12" fmla="*/ 114300 w 914400"/>
              <a:gd name="T13" fmla="*/ 800100 h 914400"/>
              <a:gd name="T14" fmla="*/ 800100 w 914400"/>
              <a:gd name="T15" fmla="*/ 800100 h 914400"/>
              <a:gd name="T16" fmla="*/ 800100 w 914400"/>
              <a:gd name="T17" fmla="*/ 114300 h 914400"/>
              <a:gd name="T18" fmla="*/ 114300 w 914400"/>
              <a:gd name="T19" fmla="*/ 114300 h 9144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14400" h="914400">
                <a:moveTo>
                  <a:pt x="0" y="0"/>
                </a:moveTo>
                <a:lnTo>
                  <a:pt x="914400" y="0"/>
                </a:lnTo>
                <a:lnTo>
                  <a:pt x="914400" y="914400"/>
                </a:lnTo>
                <a:lnTo>
                  <a:pt x="0" y="914400"/>
                </a:lnTo>
                <a:lnTo>
                  <a:pt x="0" y="0"/>
                </a:lnTo>
                <a:close/>
                <a:moveTo>
                  <a:pt x="114300" y="114300"/>
                </a:moveTo>
                <a:lnTo>
                  <a:pt x="114300" y="800100"/>
                </a:lnTo>
                <a:lnTo>
                  <a:pt x="800100" y="800100"/>
                </a:lnTo>
                <a:lnTo>
                  <a:pt x="800100" y="114300"/>
                </a:lnTo>
                <a:lnTo>
                  <a:pt x="114300" y="114300"/>
                </a:lnTo>
                <a:close/>
              </a:path>
            </a:pathLst>
          </a:custGeom>
          <a:gradFill rotWithShape="1">
            <a:gsLst>
              <a:gs pos="0">
                <a:srgbClr val="003289"/>
              </a:gs>
              <a:gs pos="20000">
                <a:srgbClr val="003286"/>
              </a:gs>
              <a:gs pos="100000">
                <a:srgbClr val="001A4E"/>
              </a:gs>
            </a:gsLst>
            <a:lin ang="3600000" scaled="1"/>
          </a:gradFill>
          <a:ln w="12700">
            <a:solidFill>
              <a:srgbClr val="063372"/>
            </a:solidFill>
            <a:round/>
            <a:headEnd/>
            <a:tailEnd/>
          </a:ln>
          <a:effectLst>
            <a:outerShdw dist="63499" dir="2999972" algn="br" rotWithShape="0">
              <a:srgbClr val="80808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2" name="Casella di testo 9"/>
          <p:cNvSpPr txBox="1">
            <a:spLocks noChangeArrowheads="1"/>
          </p:cNvSpPr>
          <p:nvPr/>
        </p:nvSpPr>
        <p:spPr bwMode="auto">
          <a:xfrm>
            <a:off x="2857488" y="2071678"/>
            <a:ext cx="649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Cornice 10"/>
          <p:cNvSpPr>
            <a:spLocks/>
          </p:cNvSpPr>
          <p:nvPr/>
        </p:nvSpPr>
        <p:spPr bwMode="auto">
          <a:xfrm>
            <a:off x="5286380" y="1785926"/>
            <a:ext cx="1285884" cy="2786082"/>
          </a:xfrm>
          <a:custGeom>
            <a:avLst/>
            <a:gdLst>
              <a:gd name="T0" fmla="*/ 0 w 1028700"/>
              <a:gd name="T1" fmla="*/ 0 h 914400"/>
              <a:gd name="T2" fmla="*/ 1028700 w 1028700"/>
              <a:gd name="T3" fmla="*/ 0 h 914400"/>
              <a:gd name="T4" fmla="*/ 1028700 w 1028700"/>
              <a:gd name="T5" fmla="*/ 914400 h 914400"/>
              <a:gd name="T6" fmla="*/ 0 w 1028700"/>
              <a:gd name="T7" fmla="*/ 914400 h 914400"/>
              <a:gd name="T8" fmla="*/ 0 w 1028700"/>
              <a:gd name="T9" fmla="*/ 0 h 914400"/>
              <a:gd name="T10" fmla="*/ 114300 w 1028700"/>
              <a:gd name="T11" fmla="*/ 114300 h 914400"/>
              <a:gd name="T12" fmla="*/ 114300 w 1028700"/>
              <a:gd name="T13" fmla="*/ 800100 h 914400"/>
              <a:gd name="T14" fmla="*/ 914400 w 1028700"/>
              <a:gd name="T15" fmla="*/ 800100 h 914400"/>
              <a:gd name="T16" fmla="*/ 914400 w 1028700"/>
              <a:gd name="T17" fmla="*/ 114300 h 914400"/>
              <a:gd name="T18" fmla="*/ 114300 w 1028700"/>
              <a:gd name="T19" fmla="*/ 114300 h 9144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28700" h="914400">
                <a:moveTo>
                  <a:pt x="0" y="0"/>
                </a:moveTo>
                <a:lnTo>
                  <a:pt x="1028700" y="0"/>
                </a:lnTo>
                <a:lnTo>
                  <a:pt x="1028700" y="914400"/>
                </a:lnTo>
                <a:lnTo>
                  <a:pt x="0" y="914400"/>
                </a:lnTo>
                <a:lnTo>
                  <a:pt x="0" y="0"/>
                </a:lnTo>
                <a:close/>
                <a:moveTo>
                  <a:pt x="114300" y="114300"/>
                </a:moveTo>
                <a:lnTo>
                  <a:pt x="114300" y="800100"/>
                </a:lnTo>
                <a:lnTo>
                  <a:pt x="914400" y="800100"/>
                </a:lnTo>
                <a:lnTo>
                  <a:pt x="914400" y="114300"/>
                </a:lnTo>
                <a:lnTo>
                  <a:pt x="114300" y="114300"/>
                </a:lnTo>
                <a:close/>
              </a:path>
            </a:pathLst>
          </a:custGeom>
          <a:gradFill rotWithShape="1">
            <a:gsLst>
              <a:gs pos="0">
                <a:srgbClr val="003289"/>
              </a:gs>
              <a:gs pos="20000">
                <a:srgbClr val="003286"/>
              </a:gs>
              <a:gs pos="100000">
                <a:srgbClr val="001A4E"/>
              </a:gs>
            </a:gsLst>
            <a:lin ang="3600000" scaled="1"/>
          </a:gradFill>
          <a:ln w="12700">
            <a:solidFill>
              <a:srgbClr val="063372"/>
            </a:solidFill>
            <a:round/>
            <a:headEnd/>
            <a:tailEnd/>
          </a:ln>
          <a:effectLst>
            <a:outerShdw dist="63499" dir="2999972" algn="br" rotWithShape="0">
              <a:srgbClr val="80808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b="1" dirty="0" smtClean="0"/>
              <a:t>didattica</a:t>
            </a:r>
            <a:endParaRPr lang="it-IT" b="1" dirty="0"/>
          </a:p>
        </p:txBody>
      </p:sp>
      <p:sp>
        <p:nvSpPr>
          <p:cNvPr id="15364" name="Casella di testo 11"/>
          <p:cNvSpPr txBox="1">
            <a:spLocks noChangeArrowheads="1"/>
          </p:cNvSpPr>
          <p:nvPr/>
        </p:nvSpPr>
        <p:spPr bwMode="auto">
          <a:xfrm>
            <a:off x="5257800" y="1035050"/>
            <a:ext cx="8016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Freccia bidirezionale orizzontale 12"/>
          <p:cNvSpPr>
            <a:spLocks noChangeArrowheads="1"/>
          </p:cNvSpPr>
          <p:nvPr/>
        </p:nvSpPr>
        <p:spPr bwMode="auto">
          <a:xfrm>
            <a:off x="3714744" y="2143116"/>
            <a:ext cx="1600200" cy="785818"/>
          </a:xfrm>
          <a:prstGeom prst="leftRightArrow">
            <a:avLst>
              <a:gd name="adj1" fmla="val 50000"/>
              <a:gd name="adj2" fmla="val 50005"/>
            </a:avLst>
          </a:prstGeom>
          <a:gradFill rotWithShape="1">
            <a:gsLst>
              <a:gs pos="0">
                <a:srgbClr val="003289"/>
              </a:gs>
              <a:gs pos="20000">
                <a:srgbClr val="003286"/>
              </a:gs>
              <a:gs pos="100000">
                <a:srgbClr val="001A4E"/>
              </a:gs>
            </a:gsLst>
            <a:lin ang="3600000" scaled="1"/>
          </a:gradFill>
          <a:ln w="12700">
            <a:solidFill>
              <a:srgbClr val="063372"/>
            </a:solidFill>
            <a:miter lim="800000"/>
            <a:headEnd/>
            <a:tailEnd/>
          </a:ln>
          <a:effectLst>
            <a:outerShdw dist="63499" dir="2999972" algn="br" rotWithShape="0">
              <a:srgbClr val="80808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5" name="Freccia bidirezionale orizzontale 13"/>
          <p:cNvSpPr>
            <a:spLocks noChangeArrowheads="1"/>
          </p:cNvSpPr>
          <p:nvPr/>
        </p:nvSpPr>
        <p:spPr bwMode="auto">
          <a:xfrm>
            <a:off x="1571604" y="2214554"/>
            <a:ext cx="1028700" cy="785818"/>
          </a:xfrm>
          <a:prstGeom prst="leftRightArrow">
            <a:avLst>
              <a:gd name="adj1" fmla="val 50000"/>
              <a:gd name="adj2" fmla="val 46923"/>
            </a:avLst>
          </a:prstGeom>
          <a:gradFill rotWithShape="1">
            <a:gsLst>
              <a:gs pos="0">
                <a:srgbClr val="003289"/>
              </a:gs>
              <a:gs pos="20000">
                <a:srgbClr val="003286"/>
              </a:gs>
              <a:gs pos="100000">
                <a:srgbClr val="001A4E"/>
              </a:gs>
            </a:gsLst>
            <a:lin ang="3600000" scaled="1"/>
          </a:gradFill>
          <a:ln w="12700">
            <a:solidFill>
              <a:srgbClr val="063372"/>
            </a:solidFill>
            <a:miter lim="800000"/>
            <a:headEnd/>
            <a:tailEnd/>
          </a:ln>
          <a:effectLst>
            <a:outerShdw dist="63499" dir="2999972" algn="br" rotWithShape="0">
              <a:srgbClr val="80808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857488" y="285728"/>
            <a:ext cx="42796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200" b="1" i="0" u="none" strike="noStrike" cap="none" normalizeH="0" baseline="0" dirty="0" smtClean="0">
              <a:ln>
                <a:noFill/>
              </a:ln>
              <a:solidFill>
                <a:srgbClr val="073779"/>
              </a:solidFill>
              <a:effectLst/>
              <a:latin typeface="Arial Rounded MT Bold" pitchFamily="34" charset="0"/>
              <a:ea typeface="ＭＳ Ｐゴシック" pitchFamily="34" charset="-128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normalizeH="0" baseline="0" dirty="0" smtClean="0">
                <a:ln>
                  <a:noFill/>
                </a:ln>
                <a:solidFill>
                  <a:srgbClr val="073779"/>
                </a:solidFill>
                <a:effectLst/>
                <a:latin typeface="Arial Rounded MT Bold" pitchFamily="34" charset="0"/>
                <a:ea typeface="ＭＳ Ｐゴシック" pitchFamily="34" charset="-128"/>
                <a:cs typeface="Verdana" pitchFamily="34" charset="0"/>
              </a:rPr>
              <a:t>PUNTO </a:t>
            </a:r>
            <a:r>
              <a:rPr kumimoji="0" lang="it-IT" sz="4000" b="1" i="0" u="none" strike="noStrike" cap="none" normalizeH="0" baseline="0" dirty="0" err="1" smtClean="0">
                <a:ln>
                  <a:noFill/>
                </a:ln>
                <a:solidFill>
                  <a:srgbClr val="073779"/>
                </a:solidFill>
                <a:effectLst/>
                <a:latin typeface="Arial Rounded MT Bold" pitchFamily="34" charset="0"/>
                <a:ea typeface="ＭＳ Ｐゴシック" pitchFamily="34" charset="-128"/>
                <a:cs typeface="Verdana" pitchFamily="34" charset="0"/>
              </a:rPr>
              <a:t>DI</a:t>
            </a:r>
            <a:r>
              <a:rPr kumimoji="0" lang="it-IT" sz="4000" b="1" i="0" u="none" strike="noStrike" cap="none" normalizeH="0" baseline="0" dirty="0" smtClean="0">
                <a:ln>
                  <a:noFill/>
                </a:ln>
                <a:solidFill>
                  <a:srgbClr val="073779"/>
                </a:solidFill>
                <a:effectLst/>
                <a:latin typeface="Arial Rounded MT Bold" pitchFamily="34" charset="0"/>
                <a:ea typeface="ＭＳ Ｐゴシック" pitchFamily="34" charset="-128"/>
                <a:cs typeface="Verdana" pitchFamily="34" charset="0"/>
              </a:rPr>
              <a:t> FUGA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85720" y="285749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dislessico</a:t>
            </a:r>
            <a:endParaRPr lang="it-IT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714612" y="2857496"/>
            <a:ext cx="94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classe</a:t>
            </a:r>
            <a:endParaRPr lang="it-IT" b="1" dirty="0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2407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ＭＳ Ｐゴシック" pitchFamily="34" charset="-128"/>
                <a:cs typeface="Verdana" pitchFamily="34" charset="0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857224" y="5691157"/>
            <a:ext cx="6000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tx2"/>
                </a:solidFill>
                <a:latin typeface="Arial Rounded MT Bold" pitchFamily="34" charset="0"/>
                <a:ea typeface="ＭＳ Ｐゴシック" pitchFamily="34" charset="-128"/>
                <a:cs typeface="Verdana" pitchFamily="34" charset="0"/>
              </a:rPr>
              <a:t>Ho seguito un iter </a:t>
            </a:r>
            <a:r>
              <a:rPr lang="it-IT" b="1" dirty="0" err="1" smtClean="0">
                <a:solidFill>
                  <a:schemeClr val="tx2"/>
                </a:solidFill>
                <a:latin typeface="Arial Rounded MT Bold" pitchFamily="34" charset="0"/>
                <a:ea typeface="ＭＳ Ｐゴシック" pitchFamily="34" charset="-128"/>
                <a:cs typeface="Verdana" pitchFamily="34" charset="0"/>
              </a:rPr>
              <a:t>didattico-pedagogico</a:t>
            </a:r>
            <a:r>
              <a:rPr lang="it-IT" b="1" dirty="0" smtClean="0">
                <a:solidFill>
                  <a:schemeClr val="tx2"/>
                </a:solidFill>
                <a:latin typeface="Arial Rounded MT Bold" pitchFamily="34" charset="0"/>
                <a:ea typeface="ＭＳ Ｐゴシック" pitchFamily="34" charset="-128"/>
                <a:cs typeface="Verdana" pitchFamily="34" charset="0"/>
              </a:rPr>
              <a:t> che mi ha consentito di raggiungere :finalità </a:t>
            </a:r>
            <a:r>
              <a:rPr lang="it-IT" b="1" dirty="0" smtClean="0">
                <a:solidFill>
                  <a:schemeClr val="tx2"/>
                </a:solidFill>
                <a:latin typeface="Arial Rounded MT Bold" pitchFamily="34" charset="0"/>
                <a:ea typeface="ＭＳ Ｐゴシック" pitchFamily="34" charset="-128"/>
                <a:cs typeface="Verdana" pitchFamily="34" charset="0"/>
              </a:rPr>
              <a:t>educative obiettivi educativi</a:t>
            </a:r>
            <a:endParaRPr lang="it-IT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3200" b="1" dirty="0" smtClean="0">
                <a:solidFill>
                  <a:srgbClr val="FF0000"/>
                </a:solidFill>
              </a:rPr>
              <a:t>Le azioni didattiche che la FIGURA HA CONSENTITO </a:t>
            </a:r>
            <a:r>
              <a:rPr lang="it-IT" sz="3200" b="1" dirty="0" err="1" smtClean="0">
                <a:solidFill>
                  <a:srgbClr val="FF0000"/>
                </a:solidFill>
              </a:rPr>
              <a:t>DI</a:t>
            </a:r>
            <a:r>
              <a:rPr lang="it-IT" sz="3200" b="1" dirty="0" smtClean="0">
                <a:solidFill>
                  <a:srgbClr val="FF0000"/>
                </a:solidFill>
              </a:rPr>
              <a:t> REALIZZARE sono state due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2800" b="1" dirty="0" smtClean="0">
                <a:solidFill>
                  <a:srgbClr val="660066"/>
                </a:solidFill>
              </a:rPr>
              <a:t>colloquio individuale con i genitori per l'anamnesi</a:t>
            </a:r>
          </a:p>
          <a:p>
            <a:pPr lvl="0"/>
            <a:r>
              <a:rPr lang="it-IT" sz="2800" b="1" dirty="0" smtClean="0">
                <a:solidFill>
                  <a:srgbClr val="660066"/>
                </a:solidFill>
              </a:rPr>
              <a:t>somministrazione di test standardizzati per rilevare le seguenti abilità strumentali:</a:t>
            </a:r>
          </a:p>
          <a:p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428596" y="4071942"/>
            <a:ext cx="1857388" cy="107157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lettura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2786050" y="4000504"/>
            <a:ext cx="2500330" cy="107157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Comprensione del testo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5929322" y="4000504"/>
            <a:ext cx="2071702" cy="107157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Produzione scritta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b="1" dirty="0" err="1" smtClean="0">
                <a:solidFill>
                  <a:srgbClr val="FF0000"/>
                </a:solidFill>
              </a:rPr>
              <a:t>INTERVENTO…….DSA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3600" b="1" dirty="0" smtClean="0">
                <a:solidFill>
                  <a:srgbClr val="006600"/>
                </a:solidFill>
              </a:rPr>
              <a:t>Ha favorito</a:t>
            </a:r>
            <a:endParaRPr lang="it-IT" sz="3600" b="1" dirty="0">
              <a:solidFill>
                <a:srgbClr val="006600"/>
              </a:solidFill>
            </a:endParaRPr>
          </a:p>
        </p:txBody>
      </p:sp>
      <p:cxnSp>
        <p:nvCxnSpPr>
          <p:cNvPr id="5" name="Connettore 2 4"/>
          <p:cNvCxnSpPr/>
          <p:nvPr/>
        </p:nvCxnSpPr>
        <p:spPr>
          <a:xfrm rot="10800000" flipV="1">
            <a:off x="2571736" y="2214554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4857752" y="2214554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5572132" y="2786058"/>
            <a:ext cx="257176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Consapevolezza</a:t>
            </a:r>
          </a:p>
          <a:p>
            <a:pPr algn="ctr"/>
            <a:r>
              <a:rPr lang="it-IT" dirty="0" smtClean="0"/>
              <a:t>consapevole 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928662" y="2857496"/>
            <a:ext cx="242889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autostima</a:t>
            </a:r>
            <a:endParaRPr lang="it-IT" dirty="0"/>
          </a:p>
        </p:txBody>
      </p:sp>
      <p:sp>
        <p:nvSpPr>
          <p:cNvPr id="11" name="Freccia circolare in giù 10"/>
          <p:cNvSpPr/>
          <p:nvPr/>
        </p:nvSpPr>
        <p:spPr>
          <a:xfrm>
            <a:off x="2285984" y="4143380"/>
            <a:ext cx="4071966" cy="785818"/>
          </a:xfrm>
          <a:prstGeom prst="curvedDownArrow">
            <a:avLst>
              <a:gd name="adj1" fmla="val 25000"/>
              <a:gd name="adj2" fmla="val 24669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500166" y="5143512"/>
            <a:ext cx="6300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C00000"/>
                </a:solidFill>
              </a:rPr>
              <a:t>PDP AL CENTRO DELLA </a:t>
            </a:r>
            <a:r>
              <a:rPr lang="it-IT" sz="2400" b="1" dirty="0" err="1" smtClean="0">
                <a:solidFill>
                  <a:srgbClr val="C00000"/>
                </a:solidFill>
              </a:rPr>
              <a:t>RICERCA_AZIONE</a:t>
            </a: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214414" y="5929330"/>
            <a:ext cx="7311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FF00"/>
                </a:solidFill>
              </a:rPr>
              <a:t>N°2 alunni già diagnosticati negli anni precedenti</a:t>
            </a:r>
          </a:p>
          <a:p>
            <a:r>
              <a:rPr lang="it-IT" sz="2400" b="1" dirty="0" smtClean="0">
                <a:solidFill>
                  <a:srgbClr val="FFFF00"/>
                </a:solidFill>
              </a:rPr>
              <a:t>N°4 alunni 2012/2013</a:t>
            </a:r>
            <a:endParaRPr lang="it-IT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</a:rPr>
              <a:t>Le</a:t>
            </a:r>
            <a:r>
              <a:rPr lang="it-IT" dirty="0" smtClean="0">
                <a:solidFill>
                  <a:srgbClr val="FFC000"/>
                </a:solidFill>
              </a:rPr>
              <a:t> </a:t>
            </a:r>
            <a:r>
              <a:rPr lang="it-IT" b="1" cap="small" dirty="0" smtClean="0">
                <a:solidFill>
                  <a:srgbClr val="FFC000"/>
                </a:solidFill>
              </a:rPr>
              <a:t>azioni di disseminazione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promuovere attività di formazione-aggiornamento attraverso </a:t>
            </a:r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la.</a:t>
            </a:r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Informazione attraverso il </a:t>
            </a:r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convegno: </a:t>
            </a:r>
          </a:p>
          <a:p>
            <a:pPr lvl="0"/>
            <a:r>
              <a:rPr lang="it-IT" b="1" cap="small" dirty="0" smtClean="0">
                <a:solidFill>
                  <a:srgbClr val="FF0000"/>
                </a:solidFill>
              </a:rPr>
              <a:t>“</a:t>
            </a:r>
            <a:r>
              <a:rPr lang="it-IT" b="1" cap="small" dirty="0" smtClean="0">
                <a:solidFill>
                  <a:srgbClr val="FF0000"/>
                </a:solidFill>
              </a:rPr>
              <a:t>IO DISLESSICO” </a:t>
            </a:r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nella scuola media di </a:t>
            </a:r>
            <a:r>
              <a:rPr lang="it-IT" b="1" cap="small" dirty="0" err="1" smtClean="0">
                <a:solidFill>
                  <a:schemeClr val="tx2">
                    <a:lumMod val="50000"/>
                  </a:schemeClr>
                </a:solidFill>
              </a:rPr>
              <a:t>carolei</a:t>
            </a:r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Informazione attraverso i media </a:t>
            </a:r>
            <a:r>
              <a:rPr lang="it-IT" b="1" cap="small" dirty="0" smtClean="0">
                <a:solidFill>
                  <a:srgbClr val="FF0000"/>
                </a:solidFill>
              </a:rPr>
              <a:t>“TEN” </a:t>
            </a:r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riguardo il lavoro che la scuola affronta per il </a:t>
            </a:r>
            <a:r>
              <a:rPr lang="it-IT" b="1" cap="small" dirty="0" smtClean="0">
                <a:solidFill>
                  <a:srgbClr val="FF0000"/>
                </a:solidFill>
              </a:rPr>
              <a:t>DSA,</a:t>
            </a:r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 e la stretta collaborazione  con </a:t>
            </a:r>
            <a:r>
              <a:rPr lang="it-IT" b="1" cap="small" dirty="0" smtClean="0">
                <a:solidFill>
                  <a:srgbClr val="FF0000"/>
                </a:solidFill>
              </a:rPr>
              <a:t>L’AID</a:t>
            </a:r>
            <a:r>
              <a:rPr lang="it-IT" b="1" cap="small" dirty="0" smtClean="0">
                <a:solidFill>
                  <a:schemeClr val="tx2">
                    <a:lumMod val="50000"/>
                  </a:schemeClr>
                </a:solidFill>
              </a:rPr>
              <a:t> il cui sportello è sempre a disposizione del territorio e per il territorio.</a:t>
            </a:r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it-IT" b="1" cap="small" dirty="0" smtClean="0">
                <a:solidFill>
                  <a:srgbClr val="FF0000"/>
                </a:solidFill>
              </a:rPr>
              <a:t>Pubblicazione di lavori didattici a sfondo di informazione e confronto  sul sito dell’istituto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         </a:t>
            </a:r>
            <a:r>
              <a:rPr lang="it-IT" b="1" dirty="0" smtClean="0">
                <a:solidFill>
                  <a:srgbClr val="FF0000"/>
                </a:solidFill>
              </a:rPr>
              <a:t>CIC               DSA   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>
                <a:solidFill>
                  <a:srgbClr val="006600"/>
                </a:solidFill>
              </a:rPr>
              <a:t>Cic : </a:t>
            </a:r>
            <a:r>
              <a:rPr lang="it-IT" sz="2800" b="1" dirty="0" smtClean="0">
                <a:solidFill>
                  <a:srgbClr val="006600"/>
                </a:solidFill>
              </a:rPr>
              <a:t>attuazione attività di consulenza e </a:t>
            </a:r>
            <a:r>
              <a:rPr lang="it-IT" sz="2800" b="1" dirty="0" smtClean="0">
                <a:solidFill>
                  <a:srgbClr val="006600"/>
                </a:solidFill>
              </a:rPr>
              <a:t>supporto</a:t>
            </a:r>
          </a:p>
          <a:p>
            <a:r>
              <a:rPr lang="it-IT" sz="2800" b="1" dirty="0" smtClean="0">
                <a:solidFill>
                  <a:srgbClr val="002060"/>
                </a:solidFill>
              </a:rPr>
              <a:t>DSA: favorire il successo formativo degli studenti con </a:t>
            </a:r>
            <a:r>
              <a:rPr lang="it-IT" sz="2800" b="1" dirty="0" err="1" smtClean="0">
                <a:solidFill>
                  <a:srgbClr val="002060"/>
                </a:solidFill>
              </a:rPr>
              <a:t>disturbidell</a:t>
            </a:r>
            <a:r>
              <a:rPr lang="it-IT" sz="2800" b="1" dirty="0" smtClean="0">
                <a:solidFill>
                  <a:srgbClr val="002060"/>
                </a:solidFill>
              </a:rPr>
              <a:t>'apprendimento</a:t>
            </a:r>
            <a:r>
              <a:rPr lang="it-IT" sz="2800" b="1" dirty="0" smtClean="0">
                <a:solidFill>
                  <a:srgbClr val="002060"/>
                </a:solidFill>
              </a:rPr>
              <a:t>, perseguendo il corretto adempimento alle normative vigenti, sostenere nei docenti la </a:t>
            </a:r>
            <a:r>
              <a:rPr lang="it-IT" sz="2800" b="1" dirty="0" smtClean="0">
                <a:solidFill>
                  <a:srgbClr val="002060"/>
                </a:solidFill>
              </a:rPr>
              <a:t>conoscenza </a:t>
            </a:r>
            <a:r>
              <a:rPr lang="it-IT" sz="2800" b="1" dirty="0" smtClean="0">
                <a:solidFill>
                  <a:srgbClr val="002060"/>
                </a:solidFill>
              </a:rPr>
              <a:t>di tali procedure</a:t>
            </a:r>
            <a:r>
              <a:rPr lang="it-IT" sz="2800" dirty="0" smtClean="0"/>
              <a:t>.</a:t>
            </a:r>
          </a:p>
          <a:p>
            <a:r>
              <a:rPr lang="it-IT" sz="2800" dirty="0" smtClean="0"/>
              <a:t> 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</a:rPr>
              <a:t>CIC: favorire un clima positivo di crescita degli studenti nel quale siano coinvolti in maniera attiva: docenti, gruppo classe, famiglie</a:t>
            </a: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286248" y="6429396"/>
            <a:ext cx="3154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smtClean="0">
                <a:solidFill>
                  <a:srgbClr val="006600"/>
                </a:solidFill>
              </a:rPr>
              <a:t>PROF.SSA</a:t>
            </a:r>
            <a:r>
              <a:rPr lang="it-IT" b="1" dirty="0" smtClean="0">
                <a:solidFill>
                  <a:srgbClr val="006600"/>
                </a:solidFill>
              </a:rPr>
              <a:t> KATIA LOMBARDO</a:t>
            </a:r>
            <a:endParaRPr lang="it-IT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247</Words>
  <Application>Microsoft Office PowerPoint</Application>
  <PresentationFormat>Presentazione su schermo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PIANO DI AZIONE DELLA FIGURA STRUMENTALE  N°5 Disagio e DSA </vt:lpstr>
      <vt:lpstr>    Il mio lavoro è stato quello di offrire ai DSA una visibilità pedagogico-sociale nella consapevolezza che la dimensione pedagogica è la dimensione prevalente nell’analisi, nello studio e soprattutto nell’intervento sui DSA.</vt:lpstr>
      <vt:lpstr>    </vt:lpstr>
      <vt:lpstr>Le azioni didattiche che la FIGURA HA CONSENTITO DI REALIZZARE sono state due</vt:lpstr>
      <vt:lpstr>INTERVENTO…….DSA</vt:lpstr>
      <vt:lpstr>Le azioni di disseminazione</vt:lpstr>
      <vt:lpstr>         CIC               DSA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Asus</dc:creator>
  <cp:lastModifiedBy>Asus</cp:lastModifiedBy>
  <cp:revision>13</cp:revision>
  <dcterms:created xsi:type="dcterms:W3CDTF">2013-05-17T20:15:04Z</dcterms:created>
  <dcterms:modified xsi:type="dcterms:W3CDTF">2013-05-18T21:01:20Z</dcterms:modified>
</cp:coreProperties>
</file>